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6858000" type="screen4x3"/>
  <p:notesSz cx="7010400" cy="9296400"/>
  <p:embeddedFontLst>
    <p:embeddedFont>
      <p:font typeface="Economica" panose="02000506040000020004" pitchFamily="2" charset="77"/>
      <p:regular r:id="rId36"/>
      <p:bold r:id="rId37"/>
      <p:italic r:id="rId38"/>
      <p:boldItalic r:id="rId39"/>
    </p:embeddedFont>
    <p:embeddedFont>
      <p:font typeface="Georgia" panose="02040502050405020303" pitchFamily="18" charset="0"/>
      <p:regular r:id="rId40"/>
      <p:bold r:id="rId41"/>
      <p:italic r:id="rId42"/>
    </p:embeddedFont>
    <p:embeddedFont>
      <p:font typeface="Open Sans" panose="020B0606030504020204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7" roundtripDataSignature="AMtx7mjxcveI/OE14z1UvYcehuUBvfXL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938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istill.pub/2019/activation-atlas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" name="Google Shape;70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021392aa6_0_68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7021392aa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4" name="Google Shape;144;g7021392aa6_0_6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021392aa6_0_90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7021392aa6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2" name="Google Shape;152;g7021392aa6_0_9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021392aa6_0_98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g7021392aa6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0" name="Google Shape;160;g7021392aa6_0_9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01f54eac3_0_0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701f54ea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8" name="Google Shape;168;g701f54eac3_0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021392aa6_0_123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7021392aa6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6" name="Google Shape;176;g7021392aa6_0_12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021392aa6_0_106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7021392aa6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5" name="Google Shape;185;g7021392aa6_0_10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021392aa6_0_132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7021392aa6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4" name="Google Shape;194;g7021392aa6_0_13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01f54eac3_0_78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701f54eac3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4" name="Google Shape;204;g701f54eac3_0_7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 u="sng">
                <a:solidFill>
                  <a:schemeClr val="hlink"/>
                </a:solidFill>
                <a:hlinkClick r:id="rId3"/>
              </a:rPr>
              <a:t>https://distill.pub/2019/activation-atlas/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01f54eac3_0_88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g701f54eac3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3" name="Google Shape;213;g701f54eac3_0_8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01f54eac3_0_97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701f54eac3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" name="Google Shape;222;g701f54eac3_0_9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021392aa6_0_7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g7021392aa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" name="Google Shape;79;g7021392aa6_0_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The motivation of this project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01f54eac3_0_65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g701f54eac3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0" name="Google Shape;230;g701f54eac3_0_6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021392aa6_0_75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7021392aa6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0" name="Google Shape;240;g7021392aa6_0_7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021392aa6_0_82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7021392aa6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8" name="Google Shape;248;g7021392aa6_0_8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01f54eac3_0_123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701f54eac3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6" name="Google Shape;256;g701f54eac3_0_12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01f54eac3_0_110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701f54eac3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4" name="Google Shape;264;g701f54eac3_0_11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01f54eac3_0_117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701f54eac3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3" name="Google Shape;273;g701f54eac3_0_11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01f54eac3_0_136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701f54eac3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2" name="Google Shape;282;g701f54eac3_0_13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701f54eac3_0_153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701f54eac3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0" name="Google Shape;290;g701f54eac3_0_15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01f54eac3_0_169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701f54eac3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8" name="Google Shape;298;g701f54eac3_0_16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01f54eac3_0_161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701f54eac3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6" name="Google Shape;306;g701f54eac3_0_16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021392aa6_0_21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g7021392aa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" name="Google Shape;87;g7021392aa6_0_2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The motivation of this project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01f54eac3_0_177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701f54eac3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4" name="Google Shape;314;g701f54eac3_0_17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701f54eac3_0_186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g701f54eac3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3" name="Google Shape;323;g701f54eac3_0_18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01f54eac3_0_195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32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g701f54eac3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1" name="Google Shape;331;g701f54eac3_0_19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701f54eac3_0_210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g701f54eac3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9" name="Google Shape;339;g701f54eac3_0_21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021392aa6_0_38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g7021392aa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5" name="Google Shape;95;g7021392aa6_0_3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1246d818f_0_79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g61246d818f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3" name="Google Shape;103;g61246d818f_0_7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021392aa6_0_14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g7021392aa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1" name="Google Shape;111;g7021392aa6_0_1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021392aa6_0_30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g7021392aa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0" name="Google Shape;120;g7021392aa6_0_3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021392aa6_0_53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g7021392aa6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8" name="Google Shape;128;g7021392aa6_0_5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021392aa6_0_61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g7021392aa6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6" name="Google Shape;136;g7021392aa6_0_6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61246d818f_0_4"/>
          <p:cNvSpPr/>
          <p:nvPr/>
        </p:nvSpPr>
        <p:spPr>
          <a:xfrm>
            <a:off x="2744013" y="1008933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5" name="Google Shape;15;g61246d818f_0_4"/>
          <p:cNvSpPr/>
          <p:nvPr/>
        </p:nvSpPr>
        <p:spPr>
          <a:xfrm rot="10800000">
            <a:off x="5318350" y="4355671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6" name="Google Shape;16;g61246d818f_0_4"/>
          <p:cNvSpPr txBox="1">
            <a:spLocks noGrp="1"/>
          </p:cNvSpPr>
          <p:nvPr>
            <p:ph type="ctrTitle"/>
          </p:nvPr>
        </p:nvSpPr>
        <p:spPr>
          <a:xfrm>
            <a:off x="3044700" y="1925674"/>
            <a:ext cx="3054600" cy="20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g61246d818f_0_4"/>
          <p:cNvSpPr txBox="1">
            <a:spLocks noGrp="1"/>
          </p:cNvSpPr>
          <p:nvPr>
            <p:ph type="subTitle" idx="1"/>
          </p:nvPr>
        </p:nvSpPr>
        <p:spPr>
          <a:xfrm>
            <a:off x="3044700" y="4155440"/>
            <a:ext cx="3054600" cy="9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8" name="Google Shape;18;g61246d818f_0_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1246d818f_0_43"/>
          <p:cNvSpPr txBox="1">
            <a:spLocks noGrp="1"/>
          </p:cNvSpPr>
          <p:nvPr>
            <p:ph type="body" idx="1"/>
          </p:nvPr>
        </p:nvSpPr>
        <p:spPr>
          <a:xfrm>
            <a:off x="319500" y="5625233"/>
            <a:ext cx="5998800" cy="7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9" name="Google Shape;59;g61246d818f_0_4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1246d818f_0_46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g61246d818f_0_46"/>
          <p:cNvSpPr txBox="1">
            <a:spLocks noGrp="1"/>
          </p:cNvSpPr>
          <p:nvPr>
            <p:ph type="title" hasCustomPrompt="1"/>
          </p:nvPr>
        </p:nvSpPr>
        <p:spPr>
          <a:xfrm>
            <a:off x="311700" y="1276167"/>
            <a:ext cx="8520600" cy="28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g61246d818f_0_46"/>
          <p:cNvSpPr txBox="1">
            <a:spLocks noGrp="1"/>
          </p:cNvSpPr>
          <p:nvPr>
            <p:ph type="body" idx="1"/>
          </p:nvPr>
        </p:nvSpPr>
        <p:spPr>
          <a:xfrm>
            <a:off x="311700" y="4216000"/>
            <a:ext cx="8520600" cy="14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g61246d818f_0_4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61246d818f_0_5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 type="objOnly">
  <p:cSld name="OBJECT_ONL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61246d818f_0_53"/>
          <p:cNvSpPr txBox="1">
            <a:spLocks noGrp="1"/>
          </p:cNvSpPr>
          <p:nvPr>
            <p:ph type="body" idx="1"/>
          </p:nvPr>
        </p:nvSpPr>
        <p:spPr>
          <a:xfrm>
            <a:off x="457200" y="274638"/>
            <a:ext cx="8229600" cy="58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g61246d818f_0_5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g61246d818f_0_5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https://qdata.github.io/deep2Read/</a:t>
            </a:r>
            <a:endParaRPr/>
          </a:p>
        </p:txBody>
      </p:sp>
      <p:sp>
        <p:nvSpPr>
          <p:cNvPr id="23" name="Google Shape;23;g61246d818f_0_5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61246d818f_0_10"/>
          <p:cNvSpPr/>
          <p:nvPr/>
        </p:nvSpPr>
        <p:spPr>
          <a:xfrm flipH="1">
            <a:off x="7595938" y="613633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6" name="Google Shape;26;g61246d818f_0_10"/>
          <p:cNvSpPr/>
          <p:nvPr/>
        </p:nvSpPr>
        <p:spPr>
          <a:xfrm rot="10800000" flipH="1">
            <a:off x="466425" y="4744471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7" name="Google Shape;27;g61246d818f_0_10"/>
          <p:cNvSpPr txBox="1">
            <a:spLocks noGrp="1"/>
          </p:cNvSpPr>
          <p:nvPr>
            <p:ph type="title"/>
          </p:nvPr>
        </p:nvSpPr>
        <p:spPr>
          <a:xfrm>
            <a:off x="773700" y="2408600"/>
            <a:ext cx="7596600" cy="20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g61246d818f_0_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61246d818f_0_15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g61246d818f_0_15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11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g61246d818f_0_15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6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g61246d818f_0_1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61246d818f_0_20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11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g61246d818f_0_20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39999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g61246d818f_0_20"/>
          <p:cNvSpPr txBox="1">
            <a:spLocks noGrp="1"/>
          </p:cNvSpPr>
          <p:nvPr>
            <p:ph type="body" idx="2"/>
          </p:nvPr>
        </p:nvSpPr>
        <p:spPr>
          <a:xfrm>
            <a:off x="4832400" y="1633633"/>
            <a:ext cx="39999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g61246d818f_0_2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61246d818f_0_25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11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g61246d818f_0_2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61246d818f_0_28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4" name="Google Shape;44;g61246d818f_0_28"/>
          <p:cNvSpPr txBox="1">
            <a:spLocks noGrp="1"/>
          </p:cNvSpPr>
          <p:nvPr>
            <p:ph type="body" idx="1"/>
          </p:nvPr>
        </p:nvSpPr>
        <p:spPr>
          <a:xfrm>
            <a:off x="311700" y="1865867"/>
            <a:ext cx="2808000" cy="3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5" name="Google Shape;45;g61246d818f_0_2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61246d818f_0_32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g61246d818f_0_32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58788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9" name="Google Shape;49;g61246d818f_0_3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1246d818f_0_36"/>
          <p:cNvSpPr/>
          <p:nvPr/>
        </p:nvSpPr>
        <p:spPr>
          <a:xfrm>
            <a:off x="4572000" y="-33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" name="Google Shape;52;g61246d818f_0_36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" name="Google Shape;53;g61246d818f_0_36"/>
          <p:cNvSpPr txBox="1">
            <a:spLocks noGrp="1"/>
          </p:cNvSpPr>
          <p:nvPr>
            <p:ph type="title"/>
          </p:nvPr>
        </p:nvSpPr>
        <p:spPr>
          <a:xfrm>
            <a:off x="265500" y="1239033"/>
            <a:ext cx="4045200" cy="23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g61246d818f_0_36"/>
          <p:cNvSpPr txBox="1">
            <a:spLocks noGrp="1"/>
          </p:cNvSpPr>
          <p:nvPr>
            <p:ph type="subTitle" idx="1"/>
          </p:nvPr>
        </p:nvSpPr>
        <p:spPr>
          <a:xfrm>
            <a:off x="265500" y="3692001"/>
            <a:ext cx="4045200" cy="20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55" name="Google Shape;55;g61246d818f_0_36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g61246d818f_0_3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61246d818f_0_0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11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1" name="Google Shape;11;g61246d818f_0_0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6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" name="Google Shape;12;g61246d818f_0_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/>
          <p:nvPr/>
        </p:nvSpPr>
        <p:spPr>
          <a:xfrm>
            <a:off x="210150" y="838275"/>
            <a:ext cx="8723700" cy="10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Interpreting </a:t>
            </a:r>
            <a:r>
              <a:rPr lang="en-US" sz="3200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Deep Learning</a:t>
            </a:r>
            <a:r>
              <a:rPr lang="en-US" sz="3200" b="0" i="0" u="none" strike="noStrike" cap="none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 Models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"/>
          <p:cNvSpPr txBox="1"/>
          <p:nvPr/>
        </p:nvSpPr>
        <p:spPr>
          <a:xfrm>
            <a:off x="152400" y="5955075"/>
            <a:ext cx="88392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Presented by Eli Lifland, 2/28/2020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pic>
        <p:nvPicPr>
          <p:cNvPr id="75" name="Google Shape;7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4662" y="1713100"/>
            <a:ext cx="3394674" cy="401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4E3DB03-3685-5046-A59D-E937AF11ADD1}"/>
              </a:ext>
            </a:extLst>
          </p:cNvPr>
          <p:cNvSpPr/>
          <p:nvPr/>
        </p:nvSpPr>
        <p:spPr>
          <a:xfrm>
            <a:off x="3349947" y="168248"/>
            <a:ext cx="29193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qdata.github.io</a:t>
            </a:r>
            <a:r>
              <a:rPr lang="en-US" dirty="0"/>
              <a:t>/deep2Read/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021392aa6_0_68"/>
          <p:cNvSpPr/>
          <p:nvPr/>
        </p:nvSpPr>
        <p:spPr>
          <a:xfrm>
            <a:off x="373078" y="152400"/>
            <a:ext cx="8313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Interpretation Methods: Overview</a:t>
            </a:r>
            <a:endParaRPr sz="3600" b="0" i="0" u="none" strike="noStrike" cap="none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7" name="Google Shape;147;g7021392aa6_0_6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48" name="Google Shape;148;g7021392aa6_0_68"/>
          <p:cNvSpPr txBox="1"/>
          <p:nvPr/>
        </p:nvSpPr>
        <p:spPr>
          <a:xfrm>
            <a:off x="458450" y="1178875"/>
            <a:ext cx="7868400" cy="47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Post-hoc explanations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 visualization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 attribution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■"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Instance-wise vs. model-wide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</a:pP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Feature visualization + attribution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Training example attribution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Inherently interpretable models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9CAE4D5-5EA1-FB42-BC3D-E664A93E1B7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https://qdata.github.io/deep2Read/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021392aa6_0_90"/>
          <p:cNvSpPr/>
          <p:nvPr/>
        </p:nvSpPr>
        <p:spPr>
          <a:xfrm>
            <a:off x="373078" y="152400"/>
            <a:ext cx="8313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Feature Visualization</a:t>
            </a:r>
            <a:endParaRPr sz="3600" b="0" i="0" u="none" strike="noStrike" cap="none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5" name="Google Shape;155;g7021392aa6_0_9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156" name="Google Shape;156;g7021392aa6_0_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634925"/>
            <a:ext cx="8839201" cy="39972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F61B15-D830-3248-865C-450E7F2C2B4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https://qdata.github.io/deep2Read/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021392aa6_0_98"/>
          <p:cNvSpPr/>
          <p:nvPr/>
        </p:nvSpPr>
        <p:spPr>
          <a:xfrm>
            <a:off x="373078" y="152400"/>
            <a:ext cx="8313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Instance-wise Feature Attribution: Saliency Maps</a:t>
            </a:r>
            <a:endParaRPr sz="3600" b="0" i="0" u="none" strike="noStrike" cap="none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3" name="Google Shape;163;g7021392aa6_0_9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164" name="Google Shape;164;g7021392aa6_0_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6313" y="1295400"/>
            <a:ext cx="4247134" cy="525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E186C2-86CF-4B42-8955-DAED257F0E6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https://qdata.github.io/deep2Read/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01f54eac3_0_0"/>
          <p:cNvSpPr/>
          <p:nvPr/>
        </p:nvSpPr>
        <p:spPr>
          <a:xfrm>
            <a:off x="373078" y="152400"/>
            <a:ext cx="8313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Feature Attribution: Shapley Approximation</a:t>
            </a:r>
            <a:endParaRPr sz="3600" b="0" i="0" u="none" strike="noStrike" cap="none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1" name="Google Shape;171;g701f54eac3_0_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72" name="Google Shape;172;g701f54eac3_0_0"/>
          <p:cNvSpPr txBox="1"/>
          <p:nvPr/>
        </p:nvSpPr>
        <p:spPr>
          <a:xfrm>
            <a:off x="449100" y="1384563"/>
            <a:ext cx="7868400" cy="47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●"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Shapley value: method of determining the contributions of different players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●"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Treat the features as players and the game is prediction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●"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For set of features S, define marginal contribution of feature i to S as F(S) - F(S \ {i})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●"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The Shapley value is the average marginal contribution across all possible subsets S containing i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●"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But there are 2</a:t>
            </a:r>
            <a:r>
              <a:rPr lang="en-US" sz="2400" baseline="30000"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 possible subsets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●"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Lots of approximation methods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70648E-B57F-4A45-93B4-66317C006A5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https://qdata.github.io/deep2Read/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021392aa6_0_123"/>
          <p:cNvSpPr/>
          <p:nvPr/>
        </p:nvSpPr>
        <p:spPr>
          <a:xfrm>
            <a:off x="373078" y="152400"/>
            <a:ext cx="8313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Feature Attribution: L-Shapley and C-Shapley</a:t>
            </a:r>
            <a:endParaRPr sz="3600" b="0" i="0" u="none" strike="noStrike" cap="none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9" name="Google Shape;179;g7021392aa6_0_12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180" name="Google Shape;180;g7021392aa6_0_1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063" y="1438450"/>
            <a:ext cx="6905625" cy="20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7021392aa6_0_1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1625" y="3601975"/>
            <a:ext cx="6000750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11FC72-6A47-464B-BDDB-957964E3E7E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https://qdata.github.io/deep2Read/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021392aa6_0_106"/>
          <p:cNvSpPr/>
          <p:nvPr/>
        </p:nvSpPr>
        <p:spPr>
          <a:xfrm>
            <a:off x="373078" y="152400"/>
            <a:ext cx="8313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Feature Attribution: Contextual Decomposition (CD)</a:t>
            </a:r>
            <a:endParaRPr sz="3600" b="0" i="0" u="none" strike="noStrike" cap="none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8" name="Google Shape;188;g7021392aa6_0_10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189" name="Google Shape;189;g7021392aa6_0_106"/>
          <p:cNvSpPr txBox="1"/>
          <p:nvPr/>
        </p:nvSpPr>
        <p:spPr>
          <a:xfrm>
            <a:off x="449100" y="1384563"/>
            <a:ext cx="7868400" cy="47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CD decomposes logits into sum of importance measures of feature groups, other factors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Captures both feature importance and interaction between features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Can be used for hierarchical interpretations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0" name="Google Shape;190;g7021392aa6_0_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7676" y="3605050"/>
            <a:ext cx="5208650" cy="24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52E176-625E-654B-A785-1CA7C5D50BC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https://qdata.github.io/deep2Read/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021392aa6_0_132"/>
          <p:cNvSpPr/>
          <p:nvPr/>
        </p:nvSpPr>
        <p:spPr>
          <a:xfrm>
            <a:off x="373078" y="152400"/>
            <a:ext cx="8313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Feature Attribution: Contextual Decomposition (CD)</a:t>
            </a:r>
            <a:endParaRPr sz="3600" b="0" i="0" u="none" strike="noStrike" cap="none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7" name="Google Shape;197;g7021392aa6_0_13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198" name="Google Shape;198;g7021392aa6_0_132"/>
          <p:cNvSpPr txBox="1"/>
          <p:nvPr/>
        </p:nvSpPr>
        <p:spPr>
          <a:xfrm>
            <a:off x="449100" y="1384563"/>
            <a:ext cx="7868400" cy="47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CD also allows for easily penalizing certain features or groups of features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9" name="Google Shape;199;g7021392aa6_0_1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9450" y="2466975"/>
            <a:ext cx="6600825" cy="1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7021392aa6_0_1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24700" y="4793838"/>
            <a:ext cx="6410325" cy="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3F80CAE-2E58-D943-A971-F917F4D3B07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https://qdata.github.io/deep2Read/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01f54eac3_0_78"/>
          <p:cNvSpPr/>
          <p:nvPr/>
        </p:nvSpPr>
        <p:spPr>
          <a:xfrm>
            <a:off x="373078" y="152400"/>
            <a:ext cx="8313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Visualization and Attribution: Activation Atlas</a:t>
            </a:r>
            <a:endParaRPr sz="3600" b="0" i="0" u="none" strike="noStrike" cap="none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7" name="Google Shape;207;g701f54eac3_0_7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08" name="Google Shape;208;g701f54eac3_0_78"/>
          <p:cNvSpPr txBox="1"/>
          <p:nvPr/>
        </p:nvSpPr>
        <p:spPr>
          <a:xfrm>
            <a:off x="449100" y="1384563"/>
            <a:ext cx="7868400" cy="47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9" name="Google Shape;209;g701f54eac3_0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00872"/>
            <a:ext cx="9144002" cy="42866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B6B908-BDB9-E243-8AD2-0A9FC9FB41E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https://qdata.github.io/deep2Read/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01f54eac3_0_88"/>
          <p:cNvSpPr/>
          <p:nvPr/>
        </p:nvSpPr>
        <p:spPr>
          <a:xfrm>
            <a:off x="373078" y="152400"/>
            <a:ext cx="8313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Visualization and Attribution: Activation Atlas</a:t>
            </a:r>
            <a:endParaRPr sz="3600" b="0" i="0" u="none" strike="noStrike" cap="none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6" name="Google Shape;216;g701f54eac3_0_8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17" name="Google Shape;217;g701f54eac3_0_88"/>
          <p:cNvSpPr txBox="1"/>
          <p:nvPr/>
        </p:nvSpPr>
        <p:spPr>
          <a:xfrm>
            <a:off x="449100" y="1384563"/>
            <a:ext cx="7868400" cy="47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8" name="Google Shape;218;g701f54eac3_0_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3142" y="1342175"/>
            <a:ext cx="6653458" cy="55625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B18797-0128-D149-99BA-3705DD09CC5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https://qdata.github.io/deep2Read/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01f54eac3_0_97"/>
          <p:cNvSpPr/>
          <p:nvPr/>
        </p:nvSpPr>
        <p:spPr>
          <a:xfrm>
            <a:off x="373078" y="152400"/>
            <a:ext cx="8313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Visualization and Attribution: Activation Atlas</a:t>
            </a:r>
            <a:endParaRPr sz="3600" b="0" i="0" u="none" strike="noStrike" cap="none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5" name="Google Shape;225;g701f54eac3_0_9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226" name="Google Shape;226;g701f54eac3_0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75057"/>
            <a:ext cx="9144000" cy="382206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CBC791-7CDB-7143-A100-C02C6863137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https://qdata.github.io/deep2Read/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021392aa6_0_7"/>
          <p:cNvSpPr/>
          <p:nvPr/>
        </p:nvSpPr>
        <p:spPr>
          <a:xfrm>
            <a:off x="373078" y="152400"/>
            <a:ext cx="8313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Overview</a:t>
            </a:r>
            <a:endParaRPr sz="3600" b="0" i="0" u="none" strike="noStrike" cap="none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2" name="Google Shape;82;g7021392aa6_0_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83" name="Google Shape;83;g7021392aa6_0_7"/>
          <p:cNvSpPr txBox="1"/>
          <p:nvPr/>
        </p:nvSpPr>
        <p:spPr>
          <a:xfrm>
            <a:off x="458450" y="1178875"/>
            <a:ext cx="7868400" cy="47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What even is interpretability?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Why do we need interpretations?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Interpretation methods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Is attention explanation?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Problems with interpretations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Where do we go from here?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7AAED1-C3EF-0846-8301-F4655130B7C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https://qdata.github.io/deep2Read/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01f54eac3_0_65"/>
          <p:cNvSpPr/>
          <p:nvPr/>
        </p:nvSpPr>
        <p:spPr>
          <a:xfrm>
            <a:off x="373078" y="152400"/>
            <a:ext cx="8313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Training Example</a:t>
            </a:r>
            <a:r>
              <a:rPr lang="en-US" sz="3600" b="0" i="0" u="none" strike="noStrike" cap="none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 Attribution: </a:t>
            </a:r>
            <a:r>
              <a:rPr lang="en-US" sz="3600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Influence Function</a:t>
            </a:r>
            <a:endParaRPr sz="3600" b="0" i="0" u="none" strike="noStrike" cap="none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3" name="Google Shape;233;g701f54eac3_0_6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234" name="Google Shape;234;g701f54eac3_0_65"/>
          <p:cNvSpPr txBox="1"/>
          <p:nvPr/>
        </p:nvSpPr>
        <p:spPr>
          <a:xfrm>
            <a:off x="449100" y="1384563"/>
            <a:ext cx="7868400" cy="47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Influence of upweighting training example z on loss at test point z</a:t>
            </a:r>
            <a:r>
              <a:rPr lang="en-US" sz="2400" baseline="-25000">
                <a:latin typeface="Open Sans"/>
                <a:ea typeface="Open Sans"/>
                <a:cs typeface="Open Sans"/>
                <a:sym typeface="Open Sans"/>
              </a:rPr>
              <a:t>test</a:t>
            </a: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5" name="Google Shape;235;g701f54eac3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425" y="2397625"/>
            <a:ext cx="5468906" cy="78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701f54eac3_0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9713" y="3428988"/>
            <a:ext cx="6124575" cy="2695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3A32B5-EBD0-6840-8B04-CB8623B55C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https://qdata.github.io/deep2Read/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021392aa6_0_75"/>
          <p:cNvSpPr/>
          <p:nvPr/>
        </p:nvSpPr>
        <p:spPr>
          <a:xfrm>
            <a:off x="373078" y="152400"/>
            <a:ext cx="8313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Inherently Interpretable Models: Desiderata for Transparency</a:t>
            </a:r>
            <a:endParaRPr sz="3600" b="0" i="0" u="none" strike="noStrike" cap="none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3" name="Google Shape;243;g7021392aa6_0_7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244" name="Google Shape;244;g7021392aa6_0_75"/>
          <p:cNvSpPr txBox="1"/>
          <p:nvPr/>
        </p:nvSpPr>
        <p:spPr>
          <a:xfrm>
            <a:off x="458450" y="1178875"/>
            <a:ext cx="7868400" cy="47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Simulatability: Human able to internally simulate and reason about entire decision-making process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Examples: linear regression, decision trees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Decomposability: Each part of model has an intuitive explanation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Algorithmic Transparency: Do we understand the shape of the error surface? 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D032EA-9714-4E46-B762-8DB1E7E0C32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https://qdata.github.io/deep2Read/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021392aa6_0_82"/>
          <p:cNvSpPr/>
          <p:nvPr/>
        </p:nvSpPr>
        <p:spPr>
          <a:xfrm>
            <a:off x="373078" y="152400"/>
            <a:ext cx="8313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Inherently Interpretable Models: SENN</a:t>
            </a:r>
            <a:endParaRPr sz="3600" b="0" i="0" u="none" strike="noStrike" cap="none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1" name="Google Shape;251;g7021392aa6_0_8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252" name="Google Shape;252;g7021392aa6_0_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3753" y="2607925"/>
            <a:ext cx="7952251" cy="19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E6B6C2-1EE8-B64B-BED8-08425B2AC21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https://qdata.github.io/deep2Read/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01f54eac3_0_123"/>
          <p:cNvSpPr/>
          <p:nvPr/>
        </p:nvSpPr>
        <p:spPr>
          <a:xfrm>
            <a:off x="373078" y="152400"/>
            <a:ext cx="8313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Are attention weights explanation?</a:t>
            </a:r>
            <a:endParaRPr sz="3600" b="0" i="0" u="none" strike="noStrike" cap="none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9" name="Google Shape;259;g701f54eac3_0_12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260" name="Google Shape;260;g701f54eac3_0_123"/>
          <p:cNvSpPr txBox="1"/>
          <p:nvPr/>
        </p:nvSpPr>
        <p:spPr>
          <a:xfrm>
            <a:off x="458450" y="1178875"/>
            <a:ext cx="7868400" cy="47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Many in NLP have claimed attention weights provide insight into what model is looking at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●"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They imply the weights provide an explanation for why the model makes its decision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●"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But can attention weights really be viewed as an explanation?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A68FA1-0C4B-454F-BF60-3A0FFF3B5C2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https://qdata.github.io/deep2Read/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01f54eac3_0_110"/>
          <p:cNvSpPr/>
          <p:nvPr/>
        </p:nvSpPr>
        <p:spPr>
          <a:xfrm>
            <a:off x="373078" y="152400"/>
            <a:ext cx="8313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“Attention is Not Explanation”</a:t>
            </a:r>
            <a:endParaRPr sz="3600" b="0" i="0" u="none" strike="noStrike" cap="none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7" name="Google Shape;267;g701f54eac3_0_11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268" name="Google Shape;268;g701f54eac3_0_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0600" y="3833625"/>
            <a:ext cx="6182775" cy="2528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701f54eac3_0_110"/>
          <p:cNvSpPr txBox="1"/>
          <p:nvPr/>
        </p:nvSpPr>
        <p:spPr>
          <a:xfrm>
            <a:off x="458450" y="1178875"/>
            <a:ext cx="7868400" cy="47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●"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Attention does not provide meaning explanation since: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○"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1. Attention weights are frequently uncorrelated with feature importance scores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○"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2. Can identify adversarial attention distributions which yield same prediction, very different explanation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4BEF72-8B22-E548-BF70-C92D0CBD74F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https://qdata.github.io/deep2Read/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01f54eac3_0_117"/>
          <p:cNvSpPr/>
          <p:nvPr/>
        </p:nvSpPr>
        <p:spPr>
          <a:xfrm>
            <a:off x="373078" y="152400"/>
            <a:ext cx="8313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“Attention is Not Not Explanation”</a:t>
            </a:r>
            <a:endParaRPr sz="3600" b="0" i="0" u="none" strike="noStrike" cap="none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6" name="Google Shape;276;g701f54eac3_0_11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277" name="Google Shape;277;g701f54eac3_0_117"/>
          <p:cNvSpPr txBox="1"/>
          <p:nvPr/>
        </p:nvSpPr>
        <p:spPr>
          <a:xfrm>
            <a:off x="458450" y="1178875"/>
            <a:ext cx="7868400" cy="47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●"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Argues Claim 2 does not advance thesis, since: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○"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Attention distribution is not a primitive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■"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Must train model with adversarial objective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○"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Existence doesn’t entail exclusivity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■"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Provides </a:t>
            </a:r>
            <a:r>
              <a:rPr lang="en-US" sz="2400" i="1">
                <a:latin typeface="Open Sans"/>
                <a:ea typeface="Open Sans"/>
                <a:cs typeface="Open Sans"/>
                <a:sym typeface="Open Sans"/>
              </a:rPr>
              <a:t>an</a:t>
            </a: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 explanation, not </a:t>
            </a:r>
            <a:r>
              <a:rPr lang="en-US" sz="2400" i="1">
                <a:latin typeface="Open Sans"/>
                <a:ea typeface="Open Sans"/>
                <a:cs typeface="Open Sans"/>
                <a:sym typeface="Open Sans"/>
              </a:rPr>
              <a:t>the </a:t>
            </a: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explanation</a:t>
            </a:r>
            <a:endParaRPr sz="2400" baseline="-25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8" name="Google Shape;278;g701f54eac3_0_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350" y="3509875"/>
            <a:ext cx="7439025" cy="17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32D6D0-2004-2744-BED1-9CECD4E8CB5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https://qdata.github.io/deep2Read/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01f54eac3_0_136"/>
          <p:cNvSpPr/>
          <p:nvPr/>
        </p:nvSpPr>
        <p:spPr>
          <a:xfrm>
            <a:off x="373078" y="152400"/>
            <a:ext cx="8313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“Attention is Not Not Explanation”</a:t>
            </a:r>
            <a:endParaRPr sz="3600" b="0" i="0" u="none" strike="noStrike" cap="none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5" name="Google Shape;285;g701f54eac3_0_13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pic>
        <p:nvPicPr>
          <p:cNvPr id="286" name="Google Shape;286;g701f54eac3_0_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2350" y="1145700"/>
            <a:ext cx="4215034" cy="525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FE10D6C-1549-5740-836D-E07317ABCDF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https://qdata.github.io/deep2Read/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01f54eac3_0_153"/>
          <p:cNvSpPr/>
          <p:nvPr/>
        </p:nvSpPr>
        <p:spPr>
          <a:xfrm>
            <a:off x="373078" y="152400"/>
            <a:ext cx="8313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Interpretation Robustness: Interpretation is Fragile</a:t>
            </a:r>
            <a:endParaRPr sz="3600" b="0" i="0" u="none" strike="noStrike" cap="none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3" name="Google Shape;293;g701f54eac3_0_15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294" name="Google Shape;294;g701f54eac3_0_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4950" y="1486876"/>
            <a:ext cx="4849850" cy="47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6A9C54-50F6-9845-94B0-43DB1BEBBE7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https://qdata.github.io/deep2Read/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01f54eac3_0_169"/>
          <p:cNvSpPr/>
          <p:nvPr/>
        </p:nvSpPr>
        <p:spPr>
          <a:xfrm>
            <a:off x="373078" y="152400"/>
            <a:ext cx="8313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Interpretation Robustness: Interpretation is Fragile</a:t>
            </a:r>
            <a:endParaRPr sz="3600" b="0" i="0" u="none" strike="noStrike" cap="none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1" name="Google Shape;301;g701f54eac3_0_16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302" name="Google Shape;302;g701f54eac3_0_169"/>
          <p:cNvSpPr txBox="1"/>
          <p:nvPr/>
        </p:nvSpPr>
        <p:spPr>
          <a:xfrm>
            <a:off x="467800" y="1235025"/>
            <a:ext cx="7868400" cy="47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Series of steps in direction which maximizes differentiable dissimilarity function between original, perturbed interpretation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Top-k attack: Decreases relative importance of k most important features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Mass-center attack for image data: maximizes spatial displacement of center of mass of feature importance map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Targeted attack for image data: Increases concentration of feature importance scores in pre-defined region of image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17FFD1-485B-1346-84FF-37BC65FE1E5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https://qdata.github.io/deep2Read/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01f54eac3_0_161"/>
          <p:cNvSpPr/>
          <p:nvPr/>
        </p:nvSpPr>
        <p:spPr>
          <a:xfrm>
            <a:off x="373078" y="152400"/>
            <a:ext cx="8313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Interpretation Robustness: Interpretation is Fragile</a:t>
            </a:r>
            <a:endParaRPr sz="3600" b="0" i="0" u="none" strike="noStrike" cap="none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9" name="Google Shape;309;g701f54eac3_0_16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pic>
        <p:nvPicPr>
          <p:cNvPr id="310" name="Google Shape;310;g701f54eac3_0_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088" y="1815987"/>
            <a:ext cx="7041825" cy="40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8D8AE9B-338E-4C4C-A6BF-FE55B27A252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https://qdata.github.io/deep2Read/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021392aa6_0_21"/>
          <p:cNvSpPr/>
          <p:nvPr/>
        </p:nvSpPr>
        <p:spPr>
          <a:xfrm>
            <a:off x="373078" y="152400"/>
            <a:ext cx="8313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What is interpretability in ML?</a:t>
            </a:r>
            <a:endParaRPr sz="3600" b="0" i="0" u="none" strike="noStrike" cap="none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0" name="Google Shape;90;g7021392aa6_0_2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91" name="Google Shape;91;g7021392aa6_0_21"/>
          <p:cNvSpPr txBox="1"/>
          <p:nvPr/>
        </p:nvSpPr>
        <p:spPr>
          <a:xfrm>
            <a:off x="458450" y="1178875"/>
            <a:ext cx="7868400" cy="47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Depends who you ask: interpretability is a “suitcase word,” meaning it’s used to represent many different meanings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general definition from Murdoch (2019):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Interpretable ML is the use of machine-learning models for the extraction of relevant knowledge about domain relationships contained in data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BE9384-F2DC-0A4C-B500-8EB6DED8995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https://qdata.github.io/deep2Read/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01f54eac3_0_177"/>
          <p:cNvSpPr/>
          <p:nvPr/>
        </p:nvSpPr>
        <p:spPr>
          <a:xfrm>
            <a:off x="373078" y="152400"/>
            <a:ext cx="8313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Interpretation Robustness: Robust Attribution Regularization</a:t>
            </a:r>
            <a:endParaRPr sz="3600" b="0" i="0" u="none" strike="noStrike" cap="none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7" name="Google Shape;317;g701f54eac3_0_17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pic>
        <p:nvPicPr>
          <p:cNvPr id="318" name="Google Shape;318;g701f54eac3_0_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075" y="1505125"/>
            <a:ext cx="8313599" cy="3575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701f54eac3_0_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7125" y="5329121"/>
            <a:ext cx="7205507" cy="85995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1B7F4D-9353-A94B-875C-7AF433C1CB0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https://qdata.github.io/deep2Read/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01f54eac3_0_186"/>
          <p:cNvSpPr/>
          <p:nvPr/>
        </p:nvSpPr>
        <p:spPr>
          <a:xfrm>
            <a:off x="373078" y="152400"/>
            <a:ext cx="8313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Sanity Checks For Saliency Maps</a:t>
            </a:r>
            <a:endParaRPr sz="3600" b="0" i="0" u="none" strike="noStrike" cap="none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6" name="Google Shape;326;g701f54eac3_0_18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pic>
        <p:nvPicPr>
          <p:cNvPr id="327" name="Google Shape;327;g701f54eac3_0_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5400"/>
            <a:ext cx="9144001" cy="476664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7C096B-CC0B-3A45-935B-68563894C38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https://qdata.github.io/deep2Read/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701f54eac3_0_195"/>
          <p:cNvSpPr/>
          <p:nvPr/>
        </p:nvSpPr>
        <p:spPr>
          <a:xfrm>
            <a:off x="373078" y="152400"/>
            <a:ext cx="8313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Sanity Checks For Saliency Maps</a:t>
            </a:r>
            <a:endParaRPr sz="3600" b="0" i="0" u="none" strike="noStrike" cap="none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4" name="Google Shape;334;g701f54eac3_0_19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pic>
        <p:nvPicPr>
          <p:cNvPr id="335" name="Google Shape;335;g701f54eac3_0_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251" y="2233700"/>
            <a:ext cx="6687250" cy="29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DF25E4-FDFD-A94A-91A5-20B6D1C2762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https://qdata.github.io/deep2Read/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01f54eac3_0_210"/>
          <p:cNvSpPr/>
          <p:nvPr/>
        </p:nvSpPr>
        <p:spPr>
          <a:xfrm>
            <a:off x="373078" y="152400"/>
            <a:ext cx="8313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Where do we go from here?</a:t>
            </a:r>
            <a:endParaRPr sz="3600" b="0" i="0" u="none" strike="noStrike" cap="none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2" name="Google Shape;342;g701f54eac3_0_21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343" name="Google Shape;343;g701f54eac3_0_210"/>
          <p:cNvSpPr txBox="1"/>
          <p:nvPr/>
        </p:nvSpPr>
        <p:spPr>
          <a:xfrm>
            <a:off x="467800" y="1235025"/>
            <a:ext cx="7868400" cy="47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Consensus, clarity on definition of suitcase words such as “interpretation” and “explanation”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Better and more standardized evaluation methods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●"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Applying techniques similar to the Activation Atlas to text, audio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●"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Acknowledgment and discussion of tradeoffs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○"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Inherently interpretable models vs. post-hoc explanations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○"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PDR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●"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Continued exploration of better methods of both feature visualization and attribution, particularly understanding feature interaction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6CADC9-B844-4B40-BC01-5CF19011DF3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https://qdata.github.io/deep2Read/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021392aa6_0_38"/>
          <p:cNvSpPr/>
          <p:nvPr/>
        </p:nvSpPr>
        <p:spPr>
          <a:xfrm>
            <a:off x="373078" y="152400"/>
            <a:ext cx="8313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Why interpretations?</a:t>
            </a:r>
            <a:endParaRPr sz="3600" b="0" i="0" u="none" strike="noStrike" cap="none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8" name="Google Shape;98;g7021392aa6_0_3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99" name="Google Shape;99;g7021392aa6_0_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9320" y="1295400"/>
            <a:ext cx="6005375" cy="45380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0B16707-E18A-2941-8AE7-60B9AE82B32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https://qdata.github.io/deep2Read/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1246d818f_0_79"/>
          <p:cNvSpPr/>
          <p:nvPr/>
        </p:nvSpPr>
        <p:spPr>
          <a:xfrm>
            <a:off x="373078" y="152400"/>
            <a:ext cx="8313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Why interpretations? Trust</a:t>
            </a:r>
            <a:endParaRPr sz="3600" b="0" i="0" u="none" strike="noStrike" cap="none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6" name="Google Shape;106;g61246d818f_0_7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07" name="Google Shape;107;g61246d818f_0_79"/>
          <p:cNvSpPr txBox="1"/>
          <p:nvPr/>
        </p:nvSpPr>
        <p:spPr>
          <a:xfrm>
            <a:off x="458450" y="1178875"/>
            <a:ext cx="7868400" cy="47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Why can’t we trust an accurate model?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When training and deployment environments differ, we want to trust the model will still perform well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Feel comfortable relinquishing control to model</a:t>
            </a:r>
            <a:endParaRPr sz="2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</a:pPr>
            <a:r>
              <a:rPr lang="en-US"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Does it make mistakes in similar cases to human?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Subjective notion of trust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Feel more at ease with well-understood model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9C3545-711D-F145-9283-D7DDA15624F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https://qdata.github.io/deep2Read/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021392aa6_0_14"/>
          <p:cNvSpPr/>
          <p:nvPr/>
        </p:nvSpPr>
        <p:spPr>
          <a:xfrm>
            <a:off x="373078" y="152400"/>
            <a:ext cx="8313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Why interpretations? Causality</a:t>
            </a:r>
            <a:endParaRPr sz="3600" b="0" i="0" u="none" strike="noStrike" cap="none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4" name="Google Shape;114;g7021392aa6_0_1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15" name="Google Shape;115;g7021392aa6_0_14"/>
          <p:cNvSpPr txBox="1"/>
          <p:nvPr/>
        </p:nvSpPr>
        <p:spPr>
          <a:xfrm>
            <a:off x="458450" y="1178875"/>
            <a:ext cx="7868400" cy="47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 we know, correlation does not imply causation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Help ensure model isn’t learning spurious correlations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Provides causal hypotheses which can be tested experimentally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6" name="Google Shape;116;g7021392aa6_0_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1975" y="3338606"/>
            <a:ext cx="6480025" cy="261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5323B8-EA52-BE42-A61E-191CE5B0799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https://qdata.github.io/deep2Read/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021392aa6_0_30"/>
          <p:cNvSpPr/>
          <p:nvPr/>
        </p:nvSpPr>
        <p:spPr>
          <a:xfrm>
            <a:off x="373078" y="152400"/>
            <a:ext cx="8313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Why interpretations? Transferability</a:t>
            </a:r>
            <a:endParaRPr sz="3600" b="0" i="0" u="none" strike="noStrike" cap="none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3" name="Google Shape;123;g7021392aa6_0_3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24" name="Google Shape;124;g7021392aa6_0_30"/>
          <p:cNvSpPr txBox="1"/>
          <p:nvPr/>
        </p:nvSpPr>
        <p:spPr>
          <a:xfrm>
            <a:off x="458450" y="1178875"/>
            <a:ext cx="7868400" cy="47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Generalization to distributional shift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Scenarios where use of model alters environment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Robustness to adversarial attacks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est to</a:t>
            </a: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anticipate and understand failures to generalize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39F326-D88C-434D-A461-C5FB97F2218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https://qdata.github.io/deep2Read/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021392aa6_0_53"/>
          <p:cNvSpPr/>
          <p:nvPr/>
        </p:nvSpPr>
        <p:spPr>
          <a:xfrm>
            <a:off x="373078" y="152400"/>
            <a:ext cx="8313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Why interpretations? Informativeness</a:t>
            </a:r>
            <a:endParaRPr sz="3600" b="0" i="0" u="none" strike="noStrike" cap="none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1" name="Google Shape;131;g7021392aa6_0_5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32" name="Google Shape;132;g7021392aa6_0_53"/>
          <p:cNvSpPr txBox="1"/>
          <p:nvPr/>
        </p:nvSpPr>
        <p:spPr>
          <a:xfrm>
            <a:off x="458450" y="1178875"/>
            <a:ext cx="7868400" cy="47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Provide more information than just the prediction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Example: PhD student asks which venue best suits a paper, professor would not answer with the name of one conference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Note information can be provided without revealing model’s inner workings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Pointing out data points model saw as similar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8A7932-472D-3344-9947-8A06293907A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https://qdata.github.io/deep2Read/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021392aa6_0_61"/>
          <p:cNvSpPr/>
          <p:nvPr/>
        </p:nvSpPr>
        <p:spPr>
          <a:xfrm>
            <a:off x="373078" y="152400"/>
            <a:ext cx="8313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Why interpretations? Fairness</a:t>
            </a:r>
            <a:endParaRPr sz="3600" b="0" i="0" u="none" strike="noStrike" cap="none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9" name="Google Shape;139;g7021392aa6_0_6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40" name="Google Shape;140;g7021392aa6_0_61"/>
          <p:cNvSpPr txBox="1"/>
          <p:nvPr/>
        </p:nvSpPr>
        <p:spPr>
          <a:xfrm>
            <a:off x="458450" y="1178875"/>
            <a:ext cx="7868400" cy="47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Assessing whether decisions conform to ethical standards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Are models using variables we don’t want them to, reinforcing biases?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European Union says: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People have right to explanation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Algorithmic decisions must be contestable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FB634-5875-0041-8CAC-2B0D95C27DC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https://qdata.github.io/deep2Read/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1271</Words>
  <Application>Microsoft Macintosh PowerPoint</Application>
  <PresentationFormat>On-screen Show (4:3)</PresentationFormat>
  <Paragraphs>221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Economica</vt:lpstr>
      <vt:lpstr>Arial</vt:lpstr>
      <vt:lpstr>Open Sans</vt:lpstr>
      <vt:lpstr>Georgia</vt:lpstr>
      <vt:lpstr>Luxe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Qi, Yanjun (yq2h)</cp:lastModifiedBy>
  <cp:revision>1</cp:revision>
  <dcterms:created xsi:type="dcterms:W3CDTF">2009-01-05T15:07:26Z</dcterms:created>
  <dcterms:modified xsi:type="dcterms:W3CDTF">2021-06-17T13:55:33Z</dcterms:modified>
</cp:coreProperties>
</file>